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2"/>
  </p:notesMasterIdLst>
  <p:sldIdLst>
    <p:sldId id="256" r:id="rId4"/>
    <p:sldId id="291" r:id="rId5"/>
    <p:sldId id="257" r:id="rId6"/>
    <p:sldId id="260" r:id="rId7"/>
    <p:sldId id="309" r:id="rId8"/>
    <p:sldId id="258" r:id="rId9"/>
    <p:sldId id="293" r:id="rId10"/>
    <p:sldId id="294" r:id="rId11"/>
    <p:sldId id="295" r:id="rId12"/>
    <p:sldId id="282" r:id="rId13"/>
    <p:sldId id="283" r:id="rId14"/>
    <p:sldId id="284" r:id="rId15"/>
    <p:sldId id="292" r:id="rId16"/>
    <p:sldId id="289" r:id="rId17"/>
    <p:sldId id="296" r:id="rId18"/>
    <p:sldId id="297" r:id="rId19"/>
    <p:sldId id="290" r:id="rId20"/>
    <p:sldId id="281" r:id="rId21"/>
  </p:sldIdLst>
  <p:sldSz cx="20104100" cy="11512550"/>
  <p:notesSz cx="20104100" cy="115125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-288" y="-84"/>
      </p:cViewPr>
      <p:guideLst>
        <p:guide orient="horz" pos="3626"/>
        <p:guide pos="63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 panose="020F0502020204030204"/>
              </a:rPr>
              <a:t>Для перемещения страницы щёлкните мышью</a:t>
            </a: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 panose="020B0604020202020204"/>
              </a:rPr>
              <a:t>Для правки формата примечаний щёлкните мышью</a:t>
            </a:r>
          </a:p>
        </p:txBody>
      </p:sp>
      <p:sp>
        <p:nvSpPr>
          <p:cNvPr id="12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 panose="02020603050405020304"/>
              </a:rPr>
              <a:t>&lt;верхний колонтитул&gt;</a:t>
            </a:r>
          </a:p>
        </p:txBody>
      </p:sp>
      <p:sp>
        <p:nvSpPr>
          <p:cNvPr id="127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 panose="02020603050405020304"/>
              </a:rPr>
              <a:t>&lt;дата/время&gt;</a:t>
            </a:r>
          </a:p>
        </p:txBody>
      </p:sp>
      <p:sp>
        <p:nvSpPr>
          <p:cNvPr id="128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 panose="02020603050405020304"/>
              </a:rPr>
              <a:t>&lt;нижний колонтитул&gt;</a:t>
            </a:r>
          </a:p>
        </p:txBody>
      </p:sp>
      <p:sp>
        <p:nvSpPr>
          <p:cNvPr id="129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DF5ABD6D-D789-43BA-B5B7-8368F58EA410}" type="slidenum">
              <a:rPr lang="en-US" sz="1400" b="0" strike="noStrike" spc="-1">
                <a:latin typeface="Times New Roman" panose="02020603050405020304"/>
              </a:rPr>
              <a:t>‹#›</a:t>
            </a:fld>
            <a:endParaRPr lang="en-US" sz="1400" b="0" strike="noStrike" spc="-1">
              <a:latin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983079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04560" y="3094560"/>
            <a:ext cx="13531320" cy="3582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135313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311480" y="56880"/>
            <a:ext cx="1246680" cy="36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304560" y="496584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7238160" y="496584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304560" y="4965840"/>
            <a:ext cx="135313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135313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04560" y="4965840"/>
            <a:ext cx="135313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304560" y="496584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38160" y="496584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879440" y="309456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9454320" y="309456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304560" y="496584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879440" y="496584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454320" y="496584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304560" y="3094560"/>
            <a:ext cx="13531320" cy="3582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135313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1311480" y="56880"/>
            <a:ext cx="1246680" cy="36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304560" y="496584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7238160" y="496584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304560" y="4965840"/>
            <a:ext cx="135313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135313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304560" y="4965840"/>
            <a:ext cx="135313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304560" y="496584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7238160" y="496584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879440" y="309456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9454320" y="309456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304560" y="496584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4879440" y="496584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9454320" y="496584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304560" y="3094560"/>
            <a:ext cx="13531320" cy="3582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135313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1311480" y="56880"/>
            <a:ext cx="1246680" cy="36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304560" y="496584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358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7238160" y="496584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304560" y="4965840"/>
            <a:ext cx="135313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135313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304560" y="4965840"/>
            <a:ext cx="135313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7238160" y="309456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304560" y="496584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7238160" y="4965840"/>
            <a:ext cx="66031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1311480" y="171360"/>
            <a:ext cx="1246680" cy="1150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879440" y="309456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9454320" y="309456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304560" y="496584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body"/>
          </p:nvPr>
        </p:nvSpPr>
        <p:spPr>
          <a:xfrm>
            <a:off x="4879440" y="496584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 type="body"/>
          </p:nvPr>
        </p:nvSpPr>
        <p:spPr>
          <a:xfrm>
            <a:off x="9454320" y="4965840"/>
            <a:ext cx="4356720" cy="170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311480" y="434880"/>
            <a:ext cx="1246680" cy="623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en-US" sz="39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04560" y="3094560"/>
            <a:ext cx="13531320" cy="35823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1800" indent="-323850" algn="ctr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 algn="ctr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 algn="ctr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 algn="ctr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 algn="ctr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 algn="ctr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 algn="ctr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6835320" y="10671120"/>
            <a:ext cx="6432840" cy="573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400" b="0" strike="noStrike" spc="-1">
              <a:latin typeface="Times New Roman" panose="02020603050405020304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/>
          </p:nvPr>
        </p:nvSpPr>
        <p:spPr>
          <a:xfrm>
            <a:off x="1005120" y="10671120"/>
            <a:ext cx="4623480" cy="573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91E6CF3F-2F5E-4CBE-A07B-6B4D45DA54C8}" type="datetime1">
              <a:rPr lang="en-US" sz="1800" b="0" strike="noStrike" spc="-1">
                <a:solidFill>
                  <a:srgbClr val="B2B2B2"/>
                </a:solidFill>
                <a:latin typeface="Calibri" panose="020F0502020204030204"/>
              </a:rPr>
              <a:t>2/22/2024</a:t>
            </a:fld>
            <a:endParaRPr lang="en-US" sz="1800" b="0" strike="noStrike" spc="-1">
              <a:latin typeface="Times New Roman" panose="02020603050405020304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14474880" y="10671120"/>
            <a:ext cx="4623480" cy="573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BB965B6-AC1C-4D98-9830-38BBACECF141}" type="slidenum">
              <a:rPr lang="en-US" sz="1800" b="0" strike="noStrike" spc="-1">
                <a:solidFill>
                  <a:srgbClr val="B2B2B2"/>
                </a:solidFill>
                <a:latin typeface="Calibri" panose="020F0502020204030204"/>
              </a:rPr>
              <a:t>‹#›</a:t>
            </a:fld>
            <a:endParaRPr lang="en-US" sz="1800" b="0" strike="noStrike" spc="-1"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311480" y="434880"/>
            <a:ext cx="1246680" cy="623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en-US" sz="39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текста заглавия щёлкните мышью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1005120" y="2639160"/>
            <a:ext cx="8744760" cy="6676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1800" indent="-323850" algn="ctr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 algn="ctr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 algn="ctr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 algn="ctr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 algn="ctr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 algn="ctr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 algn="ctr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10353600" y="2639160"/>
            <a:ext cx="8744760" cy="6676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1800" indent="-323850" algn="ctr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 algn="ctr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 algn="ctr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 algn="ctr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 algn="ctr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 algn="ctr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 algn="ctr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150" b="0" strike="noStrike" spc="-1">
                <a:solidFill>
                  <a:srgbClr val="000000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6835320" y="10671120"/>
            <a:ext cx="6432840" cy="573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400" b="0" strike="noStrike" spc="-1">
              <a:latin typeface="Times New Roman" panose="02020603050405020304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dt"/>
          </p:nvPr>
        </p:nvSpPr>
        <p:spPr>
          <a:xfrm>
            <a:off x="1005120" y="10671120"/>
            <a:ext cx="4623480" cy="573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F11CFD53-FB34-43A3-85D6-5ADE9406BE89}" type="datetime1">
              <a:rPr lang="en-US" sz="1800" b="0" strike="noStrike" spc="-1">
                <a:solidFill>
                  <a:srgbClr val="B2B2B2"/>
                </a:solidFill>
                <a:latin typeface="Calibri" panose="020F0502020204030204"/>
              </a:rPr>
              <a:t>2/22/2024</a:t>
            </a:fld>
            <a:endParaRPr lang="en-US" sz="1800" b="0" strike="noStrike" spc="-1">
              <a:latin typeface="Times New Roman" panose="02020603050405020304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14474880" y="10671120"/>
            <a:ext cx="4623480" cy="573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40245258-DC64-4337-87EF-732CACF39D6E}" type="slidenum">
              <a:rPr lang="en-US" sz="1800" b="0" strike="noStrike" spc="-1">
                <a:solidFill>
                  <a:srgbClr val="B2B2B2"/>
                </a:solidFill>
                <a:latin typeface="Calibri" panose="020F0502020204030204"/>
              </a:rPr>
              <a:t>‹#›</a:t>
            </a:fld>
            <a:endParaRPr lang="en-US" sz="1800" b="0" strike="noStrike" spc="-1"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dt"/>
          </p:nvPr>
        </p:nvSpPr>
        <p:spPr>
          <a:xfrm>
            <a:off x="1005120" y="10671120"/>
            <a:ext cx="4623480" cy="276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fld id="{2EFFC93B-611F-4511-BDBB-9F3AB223ED47}" type="datetime1">
              <a:rPr lang="en-US" sz="1800" b="0" strike="noStrike" spc="-1">
                <a:solidFill>
                  <a:srgbClr val="8B8B8B"/>
                </a:solidFill>
                <a:latin typeface="Calibri" panose="020F0502020204030204"/>
              </a:rPr>
              <a:t>2/22/2024</a:t>
            </a:fld>
            <a:endParaRPr lang="en-US" sz="1800" b="0" strike="noStrike" spc="-1">
              <a:latin typeface="Times New Roman" panose="02020603050405020304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ftr"/>
          </p:nvPr>
        </p:nvSpPr>
        <p:spPr>
          <a:xfrm>
            <a:off x="6835320" y="10671120"/>
            <a:ext cx="6432840" cy="276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400" b="0" strike="noStrike" spc="-1">
              <a:latin typeface="Times New Roman" panose="02020603050405020304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sldNum"/>
          </p:nvPr>
        </p:nvSpPr>
        <p:spPr>
          <a:xfrm>
            <a:off x="14474880" y="10671120"/>
            <a:ext cx="4623480" cy="276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72A09BFF-1FBF-4D10-9F82-7BB35E672C6E}" type="slidenum">
              <a:rPr lang="ru-RU" sz="18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en-US" sz="1800" b="0" strike="noStrike" spc="-1">
              <a:latin typeface="Times New Roman" panose="02020603050405020304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title"/>
          </p:nvPr>
        </p:nvSpPr>
        <p:spPr>
          <a:xfrm>
            <a:off x="1005120" y="459000"/>
            <a:ext cx="18093240" cy="192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текста заглавия щёлкните мышью</a:t>
            </a: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1005120" y="2693880"/>
            <a:ext cx="18093240" cy="6676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0Tr5zAabkghttps://www.youtube.com/watch?v=y0Tr5zAabkg" TargetMode="External"/><Relationship Id="rId7" Type="http://schemas.openxmlformats.org/officeDocument/2006/relationships/hyperlink" Target="https://eldala.kz/dannye/kompanii/1093-astana-bizne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Relationship Id="rId6" Type="http://schemas.openxmlformats.org/officeDocument/2006/relationships/hyperlink" Target="https://eldala.kz/blogs/5079-urozhaynost-semyan-ohmk-priblizhaetsya-k-100-c-ga" TargetMode="External"/><Relationship Id="rId5" Type="http://schemas.openxmlformats.org/officeDocument/2006/relationships/hyperlink" Target="https://www.youtube.com/watch?v=y0Tr5zAabkg" TargetMode="External"/><Relationship Id="rId4" Type="http://schemas.openxmlformats.org/officeDocument/2006/relationships/hyperlink" Target="http://ohmk.kz/ru/o-kompanii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-217556" y="-2618106"/>
            <a:ext cx="15679165" cy="14130655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" name="CustomShape 2"/>
          <p:cNvSpPr/>
          <p:nvPr/>
        </p:nvSpPr>
        <p:spPr>
          <a:xfrm>
            <a:off x="28440" y="645795"/>
            <a:ext cx="15187175" cy="52764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04760" rIns="0" bIns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НАО «Восточно-Казахстанский  технический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 имени 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Д.Серикбаева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Основы Растениеводства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«Научные основы Растениеводства»</a:t>
            </a:r>
          </a:p>
          <a:p>
            <a:pPr algn="ctr"/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CustomShape 3"/>
          <p:cNvSpPr/>
          <p:nvPr/>
        </p:nvSpPr>
        <p:spPr>
          <a:xfrm>
            <a:off x="2446772" y="8731063"/>
            <a:ext cx="11129040" cy="11937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ts val="2200"/>
              </a:lnSpc>
              <a:spcBef>
                <a:spcPts val="1000"/>
              </a:spcBef>
            </a:pPr>
            <a:r>
              <a:rPr lang="ru-RU" sz="2400" spc="-1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Расработал</a:t>
            </a:r>
            <a:r>
              <a:rPr lang="ru-RU" sz="2400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ts val="2200"/>
              </a:lnSpc>
              <a:spcBef>
                <a:spcPts val="1000"/>
              </a:spcBef>
            </a:pPr>
            <a:r>
              <a:rPr lang="ru-RU" sz="2400" b="0" strike="noStrike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ассоциированный</a:t>
            </a:r>
            <a:r>
              <a:rPr sz="2400" b="0" strike="noStrike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. </a:t>
            </a:r>
            <a:r>
              <a:rPr lang="ru-RU" sz="2400" b="0" strike="noStrike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П</a:t>
            </a:r>
            <a:r>
              <a:rPr sz="2400" b="0" strike="noStrike" spc="-1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роф</a:t>
            </a:r>
            <a:r>
              <a:rPr lang="ru-RU" sz="2400" spc="-1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ессор</a:t>
            </a:r>
            <a:r>
              <a:rPr lang="ru-RU" sz="2400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, </a:t>
            </a:r>
            <a:r>
              <a:rPr lang="ru-RU" sz="2400" spc="-1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к.с.х.н</a:t>
            </a:r>
            <a:r>
              <a:rPr sz="2400" b="0" strike="noStrike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. </a:t>
            </a:r>
            <a:endParaRPr sz="2400" b="0" strike="noStrike" spc="-1" dirty="0" smtClean="0">
              <a:solidFill>
                <a:srgbClr val="FFFFFF"/>
              </a:solidFill>
              <a:latin typeface="Times New Roman" panose="02020603050405020304" pitchFamily="18" charset="0"/>
              <a:ea typeface="Atyp Display Light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Bef>
                <a:spcPts val="1000"/>
              </a:spcBef>
            </a:pPr>
            <a:r>
              <a:rPr lang="ru-RU" sz="2400" b="0" strike="noStrike" spc="-1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Асангалиев</a:t>
            </a:r>
            <a:r>
              <a:rPr lang="ru-RU" sz="2400" b="0" strike="noStrike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 Е.А</a:t>
            </a:r>
            <a:r>
              <a:rPr b="0" strike="noStrike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.</a:t>
            </a:r>
            <a:endParaRPr b="0" strike="noStrike" spc="-1" dirty="0" smtClean="0">
              <a:solidFill>
                <a:srgbClr val="FFFFFF"/>
              </a:solidFill>
              <a:latin typeface="Times New Roman" panose="02020603050405020304" pitchFamily="18" charset="0"/>
              <a:ea typeface="Atyp Display Light"/>
              <a:cs typeface="Times New Roman" panose="02020603050405020304" pitchFamily="18" charset="0"/>
            </a:endParaRPr>
          </a:p>
        </p:txBody>
      </p:sp>
      <p:pic>
        <p:nvPicPr>
          <p:cNvPr id="133" name="Рисунок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0" y="-5684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134" name="CustomShape 4"/>
          <p:cNvSpPr/>
          <p:nvPr/>
        </p:nvSpPr>
        <p:spPr>
          <a:xfrm flipH="1">
            <a:off x="20132040" y="635"/>
            <a:ext cx="243205" cy="11511915"/>
          </a:xfrm>
          <a:custGeom>
            <a:avLst/>
            <a:gdLst/>
            <a:ahLst/>
            <a:cxnLst/>
            <a:rect l="l" t="t" r="r" b="b"/>
            <a:pathLst>
              <a:path w="5791200" h="11470640">
                <a:moveTo>
                  <a:pt x="5791101" y="0"/>
                </a:moveTo>
                <a:lnTo>
                  <a:pt x="0" y="0"/>
                </a:lnTo>
                <a:lnTo>
                  <a:pt x="0" y="11470578"/>
                </a:lnTo>
                <a:lnTo>
                  <a:pt x="5791101" y="11470578"/>
                </a:lnTo>
                <a:lnTo>
                  <a:pt x="579110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5" name="CustomShape 5"/>
          <p:cNvSpPr/>
          <p:nvPr/>
        </p:nvSpPr>
        <p:spPr>
          <a:xfrm>
            <a:off x="16003670" y="10622022"/>
            <a:ext cx="2742840" cy="419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0" strike="noStrike" spc="-1" dirty="0">
                <a:solidFill>
                  <a:srgbClr val="005859"/>
                </a:solidFill>
                <a:latin typeface="Times New Roman" panose="02020603050405020304" pitchFamily="18" charset="0"/>
                <a:ea typeface="Atyp Display Light"/>
                <a:cs typeface="Times New Roman" panose="02020603050405020304" pitchFamily="18" charset="0"/>
              </a:rPr>
              <a:t>Өскемен, 2023</a:t>
            </a:r>
            <a:endParaRPr lang="en-US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TextShape 6"/>
          <p:cNvSpPr txBox="1"/>
          <p:nvPr/>
        </p:nvSpPr>
        <p:spPr>
          <a:xfrm>
            <a:off x="14474880" y="10671120"/>
            <a:ext cx="4623480" cy="573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4C66BE87-4E80-4D73-8EA1-8D1AD3FB1441}" type="slidenum">
              <a:rPr lang="ru-RU" sz="1800" b="0" strike="noStrike" spc="-1">
                <a:solidFill>
                  <a:srgbClr val="B2B2B2"/>
                </a:solidFill>
                <a:latin typeface="Calibri" panose="020F0502020204030204"/>
              </a:rPr>
              <a:t>1</a:t>
            </a:fld>
            <a:endParaRPr lang="en-US" sz="1800" b="0" strike="noStrike" spc="-1">
              <a:latin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CustomShape 4"/>
          <p:cNvSpPr/>
          <p:nvPr/>
        </p:nvSpPr>
        <p:spPr>
          <a:xfrm>
            <a:off x="14332688" y="470"/>
            <a:ext cx="5799592" cy="11512080"/>
          </a:xfrm>
          <a:custGeom>
            <a:avLst/>
            <a:gdLst/>
            <a:ahLst/>
            <a:cxnLst/>
            <a:rect l="l" t="t" r="r" b="b"/>
            <a:pathLst>
              <a:path w="5791200" h="11470640">
                <a:moveTo>
                  <a:pt x="5791101" y="0"/>
                </a:moveTo>
                <a:lnTo>
                  <a:pt x="0" y="0"/>
                </a:lnTo>
                <a:lnTo>
                  <a:pt x="0" y="11470578"/>
                </a:lnTo>
                <a:lnTo>
                  <a:pt x="5791101" y="11470578"/>
                </a:lnTo>
                <a:lnTo>
                  <a:pt x="579110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1"/>
          <p:cNvSpPr/>
          <p:nvPr/>
        </p:nvSpPr>
        <p:spPr>
          <a:xfrm>
            <a:off x="981075" y="-1999615"/>
            <a:ext cx="20104100" cy="1351153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CustomShape 4"/>
          <p:cNvSpPr/>
          <p:nvPr/>
        </p:nvSpPr>
        <p:spPr>
          <a:xfrm>
            <a:off x="21009610" y="635"/>
            <a:ext cx="76200" cy="11511915"/>
          </a:xfrm>
          <a:custGeom>
            <a:avLst/>
            <a:gdLst/>
            <a:ahLst/>
            <a:cxnLst/>
            <a:rect l="l" t="t" r="r" b="b"/>
            <a:pathLst>
              <a:path w="5791200" h="11470640">
                <a:moveTo>
                  <a:pt x="5791101" y="0"/>
                </a:moveTo>
                <a:lnTo>
                  <a:pt x="0" y="0"/>
                </a:lnTo>
                <a:lnTo>
                  <a:pt x="0" y="11470578"/>
                </a:lnTo>
                <a:lnTo>
                  <a:pt x="5791101" y="11470578"/>
                </a:lnTo>
                <a:lnTo>
                  <a:pt x="579110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" name="Рисунок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0" y="-5684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048000" y="2743198"/>
            <a:ext cx="166624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</a:t>
            </a:r>
            <a:endParaRPr lang="en-US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en-US" sz="3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3975" algn="just"/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3975" algn="just"/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3975"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1.ТЕОРЕТИЧЕСКИЕ ОСНОВЫ РАСТЕНИЕВОДСТВА</a:t>
            </a:r>
          </a:p>
          <a:p>
            <a:pPr marR="53975" algn="just"/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3975"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2.КЛАССИФИКАЦИЯ ПОЛЕВЫХ  КУЛЬТУР</a:t>
            </a:r>
          </a:p>
          <a:p>
            <a:pPr marR="53975" algn="just"/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3975"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РАСТЕНИЕВОДСТВО-ИНТЕГРИРУЮЩАЯ НАУКА АГРОНОМИИ</a:t>
            </a:r>
          </a:p>
          <a:p>
            <a:pPr marR="53975" algn="just"/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3975" algn="just"/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3975" algn="just"/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3975" algn="just"/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0" y="110363"/>
            <a:ext cx="19666585" cy="11511915"/>
          </a:xfrm>
          <a:custGeom>
            <a:avLst/>
            <a:gdLst/>
            <a:ahLst/>
            <a:cxnLst/>
            <a:rect l="l" t="t" r="r" b="b"/>
            <a:pathLst>
              <a:path w="11128375" h="11470640">
                <a:moveTo>
                  <a:pt x="0" y="11470578"/>
                </a:moveTo>
                <a:lnTo>
                  <a:pt x="11128043" y="11470578"/>
                </a:lnTo>
                <a:lnTo>
                  <a:pt x="1112804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8" name="Рисунок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0" y="-5684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777935" y="1275347"/>
            <a:ext cx="13712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 Black" pitchFamily="34" charset="0"/>
                <a:cs typeface="Times New Roman" panose="02020603050405020304" pitchFamily="18" charset="0"/>
              </a:rPr>
              <a:t>ОСНОВНЫЕ ЗАДАЧИ И ПЛАН РАБОТЫ</a:t>
            </a:r>
            <a:endParaRPr lang="ru-RU" dirty="0"/>
          </a:p>
        </p:txBody>
      </p:sp>
      <p:pic>
        <p:nvPicPr>
          <p:cNvPr id="1026" name="Picture 2" descr="РАСТЕНИЕВОДСТВ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3" y="2654236"/>
            <a:ext cx="7772400" cy="583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obrazovaka.ru/wp-content/presentations/slides/14106/prezentaciya-rastenievodstvo-kazahstana-slid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816" y="2635948"/>
            <a:ext cx="8695817" cy="585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250" y="0"/>
            <a:ext cx="20125440" cy="1153296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 dirty="0"/>
          </a:p>
        </p:txBody>
      </p:sp>
      <p:sp>
        <p:nvSpPr>
          <p:cNvPr id="187" name="CustomShape 3"/>
          <p:cNvSpPr/>
          <p:nvPr/>
        </p:nvSpPr>
        <p:spPr>
          <a:xfrm>
            <a:off x="2417445" y="1106805"/>
            <a:ext cx="17098010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457200" indent="-457200"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РАСТЕНИЕВОДСТВО КАЗАХСТАНА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7" name="Рисунок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0" y="-5684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207" name="TextShape 14"/>
          <p:cNvSpPr txBox="1"/>
          <p:nvPr/>
        </p:nvSpPr>
        <p:spPr>
          <a:xfrm>
            <a:off x="14474880" y="10671120"/>
            <a:ext cx="4623480" cy="573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71356683-C32E-4B14-A268-13F3D417E6DD}" type="slidenum">
              <a:rPr lang="ru-RU" sz="1800" b="0" strike="noStrike" spc="-1">
                <a:solidFill>
                  <a:srgbClr val="B2B2B2"/>
                </a:solidFill>
                <a:latin typeface="Calibri" panose="020F0502020204030204"/>
              </a:rPr>
              <a:t>4</a:t>
            </a:fld>
            <a:endParaRPr lang="en-US" sz="1800" b="0" strike="noStrike" spc="-1">
              <a:latin typeface="Times New Roman" panose="02020603050405020304"/>
            </a:endParaRPr>
          </a:p>
        </p:txBody>
      </p:sp>
      <p:pic>
        <p:nvPicPr>
          <p:cNvPr id="2050" name="Picture 2" descr="https://obrazovaka.ru/wp-content/presentations/slides/14106/prezentaciya-rastenievodstvo-kazahstana-slide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280" y="2414016"/>
            <a:ext cx="15224112" cy="825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-21600" y="3875"/>
            <a:ext cx="20125440" cy="1150884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0" name="Рисунок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0" y="-5684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731448" y="1053367"/>
            <a:ext cx="12774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АГРОКЛИМАТИЧЕСКИЕ УСЛОВИЯ КАЗАХСТАНА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obrazovaka.ru/wp-content/presentations/slides/14106/prezentaciya-rastenievodstvo-kazahstana-slide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710" y="1682496"/>
            <a:ext cx="15937866" cy="930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-21600" y="3240"/>
            <a:ext cx="20125440" cy="1150884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0" name="Рисунок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0" y="-5684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277173" y="1145642"/>
            <a:ext cx="17723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ВИДОВОЙ СОСТАВ ОТРАСЛИ</a:t>
            </a:r>
            <a:endParaRPr lang="en-US" alt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obrazovaka.ru/wp-content/presentations/slides/14106/prezentaciya-rastenievodstvo-kazahstana-slide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15184"/>
            <a:ext cx="18251424" cy="813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-21600" y="3240"/>
            <a:ext cx="20125440" cy="1150884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0" name="Рисунок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0" y="-5684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790951" y="1189354"/>
            <a:ext cx="147256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ЗЕМЛЕДЕЛИЕ И ТЕХНИКА</a:t>
            </a:r>
            <a:endParaRPr lang="ru-RU" altLang="ru-RU" sz="4000" dirty="0">
              <a:ln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ctr"/>
            <a:endParaRPr lang="ru-RU" altLang="ru-RU" sz="4000" dirty="0">
              <a:ln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obrazovaka.ru/wp-content/presentations/slides/14106/prezentaciya-rastenievodstvo-kazahstana-slide1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860" y="2512793"/>
            <a:ext cx="17116739" cy="703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-21590" y="270510"/>
            <a:ext cx="20125690" cy="12251055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0" name="Рисунок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0" y="-5684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666875" y="789305"/>
            <a:ext cx="18331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РАСТЕНИЕВОДСТВА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10052050" y="35533964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Times New Roman" panose="02020603050405020304" pitchFamily="18" charset="0"/>
              </a:rPr>
              <a:t> </a:t>
            </a:r>
            <a:endParaRPr lang="ru-RU" altLang="en-US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0052050" y="35533964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Times New Roman" panose="02020603050405020304" pitchFamily="18" charset="0"/>
              </a:rPr>
              <a:t> </a:t>
            </a:r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 flipH="1" flipV="1">
            <a:off x="13188950" y="942975"/>
            <a:ext cx="351980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40385"/>
            <a:endParaRPr lang="ru-RU" altLang="en-US"/>
          </a:p>
        </p:txBody>
      </p:sp>
      <p:pic>
        <p:nvPicPr>
          <p:cNvPr id="6146" name="Picture 2" descr="https://obrazovaka.ru/wp-content/presentations/slides/14106/prezentaciya-rastenievodstvo-kazahstana-slide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74400"/>
            <a:ext cx="17062704" cy="845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-140335" y="0"/>
            <a:ext cx="22546945" cy="12000865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0" name="Рисунок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0" y="-5684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037840" y="1097280"/>
            <a:ext cx="17066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РЕШЕНИЯ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obrazovaka.ru/wp-content/presentations/slides/14106/prezentaciya-rastenievodstvo-kazahstana-slide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860" y="2457450"/>
            <a:ext cx="17364390" cy="905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>
            <a:off x="-21340" y="0"/>
            <a:ext cx="20125440" cy="1153296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 dirty="0"/>
          </a:p>
        </p:txBody>
      </p:sp>
      <p:pic>
        <p:nvPicPr>
          <p:cNvPr id="6" name="Рисунок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0" y="-5684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7" name="CustomShape 1"/>
          <p:cNvSpPr/>
          <p:nvPr/>
        </p:nvSpPr>
        <p:spPr>
          <a:xfrm>
            <a:off x="-283220" y="1113220"/>
            <a:ext cx="20125440" cy="1150884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" name="Рисунок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840" y="-4160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201041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303030"/>
                </a:solidFill>
                <a:effectLst/>
                <a:latin typeface="Montserrat"/>
                <a:cs typeface="Arial" pitchFamily="34" charset="0"/>
              </a:rPr>
              <a:t>Опыт ведущих стран с развитой аграрной сферой показывает, что информатизация производства, функционирования, управления и услуг в сельском хозяйстве при внедрении в эту сферу цифровых технологий трансформирует модель оборота сельхозпродукции, стимулирует развитие электронной торговли сельхозпродукцией, ускоряет демонстрацию и распространение цифровых технических достижений в сельском хозяйстве, способствует экономическому развитию сельских районов. С учетом текущего состояния функционирования отечественного сельского хозяйства и ускорения процессов изменения внешней и внутренней среды, цифровая трансформация сельскохозяйственной производства особенно актуальна, поскольку представляет собой значимый источник для обеспечения существенного экономического роста. Настоящая программа нацелена на внедрение IT-технологий в агропромышленный комплекс путем интеграции систем управления базами данных в процесс принятия решений в сельском хозяйстве.</a:t>
            </a:r>
            <a:r>
              <a:rPr kumimoji="0" lang="ru-RU" altLang="ru-RU" sz="1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52260" y="2174400"/>
            <a:ext cx="16697640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ведущих стран с развитой аграрной сферой показывает, что информатизация производства, функционирования, управления и услуг в сельском хозяйстве при внедрении в эту сферу цифровых технологий трансформирует модель оборота сельхозпродукции, стимулирует развитие электронной торговли сельхозпродукцией, ускоряет демонстрацию и распространение цифровых технических достижений в сельском хозяйстве, способствует экономическому развитию сельских районов. С учетом текущего состояния функционирования отечественного сельского хозяйства и ускорения процессов изменения внешней и внутренней среды, цифровая трансформация сельскохозяйственной производства особенно актуальна, поскольку представляет собой значимый источник для обеспечения существенного экономического роста. Настоящая программа нацелена на внедрение IT-технологий в агропромышленный комплекс путем интеграции систем управления базами данных в процесс принятия решений в сельском хозяйстве.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>
          <a:xfrm>
            <a:off x="-25529" y="-416040"/>
            <a:ext cx="20125440" cy="1150884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" name="Рисунок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840" y="-4160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007895" y="20453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55648" y="1435001"/>
            <a:ext cx="17148302" cy="827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задачи: </a:t>
            </a:r>
          </a:p>
          <a:p>
            <a:pPr algn="just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анализ и оценку эффективности использования разработанных в настоящее время отдельных элементов системы точного земледелия в направлении увеличения урожайности культур;</a:t>
            </a:r>
          </a:p>
          <a:p>
            <a:pPr algn="just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дистанционное исследование потенциала сельскохозяйственных угодий (на примере экспериментальных крестьянских хозяйств) по материалам космической съемки и с беспилотных летательных аппаратов (БПЛА) с последующим созданием цифровых карт и моделей исследуемой территории;</a:t>
            </a:r>
          </a:p>
          <a:p>
            <a:pPr algn="just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агрохимическую оценку состояния почв в регионе (на примере экспериментальных крестьянских хозяйств) с целью выявления проблем организации и обеспечения комплекса почвенных обследований для обоснованного проведения дальнейших агротехнических и землеустроительных мероприятий;</a:t>
            </a:r>
          </a:p>
          <a:p>
            <a:pPr algn="just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возможности физико-технических средств при использовании нового программно-аппаратного обеспечения для эффективного управления цифровым сельским хозяйством (выявление неоднородностей поля и выполнения дифференцированных покоординатных приемов для оптимизации условий произрастания сельскохозяйственных культур);</a:t>
            </a:r>
          </a:p>
          <a:p>
            <a:pPr algn="just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научно-методическую базу использования элементов точного земледелия и информационных систем для изучения и управления показателями повышения урожайности с использованием спутниковых технологий и данных дистанционного зондирования в условиях Казахстана;</a:t>
            </a:r>
          </a:p>
          <a:p>
            <a:pPr algn="just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нанопрепараты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комплексом полезных функций на основе фуллеренов для обработки посевов сельскохозяйственных культур с целью обеспечения значимого повышения эффективности и управляемости сельскохозяйственного производства.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>
          <a:xfrm>
            <a:off x="0" y="3710"/>
            <a:ext cx="20125440" cy="1150884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" name="Рисунок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156" y="-481263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908096" y="1182426"/>
            <a:ext cx="18090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РАСТЕНИЕВОДСТВА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s://cf.ppt-online.org/files/slide/m/M8Oz9rRntDqhKGfU0vAe3Yp2JILZxEXNjVydiQ/slide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134" y="2100530"/>
            <a:ext cx="15023465" cy="832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CustomShape 1"/>
          <p:cNvSpPr/>
          <p:nvPr/>
        </p:nvSpPr>
        <p:spPr>
          <a:xfrm>
            <a:off x="0" y="3710"/>
            <a:ext cx="20125440" cy="1150884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" name="Рисунок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840" y="-4160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615310" y="826727"/>
            <a:ext cx="156891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 ВЕГЕТАЦИОННОГО РОСТА ЛЮЦЕРНЫ ПОЛЕ№4 ОХМК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D:\ДЛЯ ПОРТАЛА  АСАНГАЛИЕВПДП\ВСЯ ИНФОРМАЦИЯ ПЦФДЗЗ2023\данные полевых исследований2022 пцф\Безымянный люцерн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880" y="3184166"/>
            <a:ext cx="15835609" cy="745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CustomShape 1"/>
          <p:cNvSpPr/>
          <p:nvPr/>
        </p:nvSpPr>
        <p:spPr>
          <a:xfrm>
            <a:off x="-21340" y="0"/>
            <a:ext cx="20125440" cy="1150884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" name="Рисунок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840" y="-4160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243435" y="567177"/>
            <a:ext cx="126519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Опытное Хозяйство Масличных Культур - пример грамотного ведения растениеводства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92224" y="2247622"/>
            <a:ext cx="16550640" cy="9140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Восточно-Казахстанской области  Опытное Хозяйство Масличных Культур - пример грамотного ведения растениеводства. И сегодня такая позиция, к сожалению,  скорее исключение из правил. Хозяйство имеет 7,6 тыс. га, но под подсолнечник тут отдают не более 500 га в год, соблюдая севооборот. Это как раз и связано с желанием сохранить землю, а не выжать из нее все соки. Набор возделываемых тут культур включает 13 видов, которые чередуются, обеспечивая естественное восстановление почв. При этом, для сохранения влаги и предотвращения эрозии, обработка почвы в ОХМК безотвальная, на глубину 22 – 25 см. Плуг как таковой на этих землях не используется уже три года. Большая часть площадей обрабатывается по минимальной технологии, а на 15% и вовсе используется  прямой посев. Цель – перевести все площади на нулевую технологию. Добиться этого непросто, необходим целый технологический комплекс агротехнических мер. Приблизить цель помогает внедрение элементов точного земледелия. Также из элементов точного земледелия и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цифровизации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применяется дифференцированное внесение удобрений, создание карты урожайности и так далее. В хозяйстве внедрена система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Cropio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позволяющая отслеживать ход вегетации.. За этот период созданы пять новых сортов сои, которые уже успели себя отлично показать в природно-климатических условиях Восточного Казахстана.  Все сорта с короткими сроками вегетации (ультраранние, скороспелые и раннеспелые) -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Plus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Otan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Plus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Atameken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Progress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Сорта высокоурожайные, позволяют получать на богаре с гектара от 2 тонн с гектара (для ультраранних) до 3,5 тонн (для скороспелых).</a:t>
            </a:r>
            <a:r>
              <a:rPr lang="ru-RU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Благодаря коротким срокам вегетации наши сорта вызревают естественным образом, не требую искусственной десикации и дополнительной </a:t>
            </a:r>
            <a:r>
              <a:rPr lang="ru-RU" sz="28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досушки</a:t>
            </a:r>
            <a:r>
              <a:rPr lang="ru-RU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преимущество созданных в ОХМК сортов – высокое прикрепление нижних бобов, более 10 см. Это облегчает уборку и снижает потери. При этом, они не полегают и не осыпаются. Содержание масла в сое этих сортов 20-23%, белка 40-41%.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-21340" y="0"/>
            <a:ext cx="20125440" cy="1150884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0" name="Рисунок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0" y="-5684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232143" y="1294520"/>
            <a:ext cx="1870813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ОХМК ПОЛЕ №39 ГОРОХ ОПРЕДЕЛЕНИЕ ВЕГЕТАЦИОННОГО РОСТА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 l="7207" t="30629" r="38915" b="14093"/>
          <a:stretch>
            <a:fillRect/>
          </a:stretch>
        </p:blipFill>
        <p:spPr bwMode="auto">
          <a:xfrm>
            <a:off x="1737360" y="3196907"/>
            <a:ext cx="16696944" cy="7282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-2281555" y="158750"/>
            <a:ext cx="22385655" cy="1327658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0" name="Рисунок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0" y="-5684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771140" y="1294765"/>
            <a:ext cx="17155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ОХМК СОРТ ЯРОВОЙ ПШЕНИЦЫ СОЛНЕЧНАЯ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EAsangaliev\Desktop\image-03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860" y="2971800"/>
            <a:ext cx="17231040" cy="741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CustomShape 1"/>
          <p:cNvSpPr/>
          <p:nvPr/>
        </p:nvSpPr>
        <p:spPr>
          <a:xfrm>
            <a:off x="-21600" y="3240"/>
            <a:ext cx="20125440" cy="1150884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" name="Рисунок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840" y="-416040"/>
            <a:ext cx="2742840" cy="2742840"/>
          </a:xfrm>
          <a:prstGeom prst="rect">
            <a:avLst/>
          </a:prstGeom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414016" y="1664208"/>
            <a:ext cx="1552651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банк «Опытного хозяйства масличных культур» (ОХМК) составляет около 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10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 тыс. га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,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 том числе пашни около 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7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,6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 тыс. га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 подсолнечник отдано около 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500 га земли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озимую пшеницу — около 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1,7 </a:t>
            </a:r>
            <a:r>
              <a:rPr lang="ru-RU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тыс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га.</a:t>
            </a:r>
            <a:endParaRPr 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«Опытное хозяйство масличных культур» входит в состав холдинга 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«Астана-Бизнес»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 является приемником «Казахской опытной станции масличных культур при ВНИИМК» (Всесоюзный научно-исследовательский институт масличных культур) им. академика В.С. </a:t>
            </a:r>
            <a:r>
              <a:rPr lang="ru-RU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Пустовойта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организованной в 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1965 г.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 целью научного обеспечения производства подсолнечника в республике.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CustomShape 1"/>
          <p:cNvSpPr/>
          <p:nvPr/>
        </p:nvSpPr>
        <p:spPr>
          <a:xfrm>
            <a:off x="0" y="0"/>
            <a:ext cx="20103840" cy="11512080"/>
          </a:xfrm>
          <a:custGeom>
            <a:avLst/>
            <a:gdLst/>
            <a:ahLst/>
            <a:cxnLst/>
            <a:rect l="l" t="t" r="r" b="b"/>
            <a:pathLst>
              <a:path w="20104100" h="11470640">
                <a:moveTo>
                  <a:pt x="20104089" y="0"/>
                </a:moveTo>
                <a:lnTo>
                  <a:pt x="0" y="0"/>
                </a:lnTo>
                <a:lnTo>
                  <a:pt x="0" y="11470578"/>
                </a:lnTo>
                <a:lnTo>
                  <a:pt x="20104089" y="11470578"/>
                </a:lnTo>
                <a:lnTo>
                  <a:pt x="20104089" y="0"/>
                </a:lnTo>
                <a:close/>
              </a:path>
            </a:pathLst>
          </a:custGeom>
          <a:solidFill>
            <a:srgbClr val="00575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7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88120" y="2300040"/>
            <a:ext cx="4883760" cy="4881600"/>
          </a:xfrm>
          <a:prstGeom prst="rect">
            <a:avLst/>
          </a:prstGeom>
          <a:ln>
            <a:noFill/>
          </a:ln>
        </p:spPr>
      </p:pic>
      <p:sp>
        <p:nvSpPr>
          <p:cNvPr id="375" name="CustomShape 2"/>
          <p:cNvSpPr/>
          <p:nvPr/>
        </p:nvSpPr>
        <p:spPr>
          <a:xfrm>
            <a:off x="3595460" y="7181640"/>
            <a:ext cx="13224679" cy="25530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45720" indent="0" algn="ctr">
              <a:buNone/>
            </a:pPr>
            <a:r>
              <a:rPr lang="ru-RU" sz="8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r>
              <a:rPr lang="en-US" sz="8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endParaRPr lang="ru-RU" sz="8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6" name="TextShape 3"/>
          <p:cNvSpPr txBox="1"/>
          <p:nvPr/>
        </p:nvSpPr>
        <p:spPr>
          <a:xfrm>
            <a:off x="14474880" y="10671120"/>
            <a:ext cx="4623480" cy="573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BF23D4B7-7E21-490E-82E2-3850BEF07030}" type="slidenum">
              <a:rPr lang="ru-RU" sz="1800" b="0" strike="noStrike" spc="-1">
                <a:solidFill>
                  <a:srgbClr val="B2B2B2"/>
                </a:solidFill>
                <a:latin typeface="Calibri" panose="020F0502020204030204"/>
              </a:rPr>
              <a:t>18</a:t>
            </a:fld>
            <a:endParaRPr lang="en-US" sz="1800" b="0" strike="noStrike" spc="-1">
              <a:latin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373</Words>
  <Application>Microsoft Office PowerPoint</Application>
  <PresentationFormat>Произвольный</PresentationFormat>
  <Paragraphs>59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преза</dc:title>
  <dc:creator>Yernar E18</dc:creator>
  <cp:lastModifiedBy>Елибек Асангалиев</cp:lastModifiedBy>
  <cp:revision>255</cp:revision>
  <dcterms:created xsi:type="dcterms:W3CDTF">2023-02-28T04:38:00Z</dcterms:created>
  <dcterms:modified xsi:type="dcterms:W3CDTF">2024-02-22T04:53:25Z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reated">
    <vt:filetime>2023-03-02T06:00:00Z</vt:filetime>
  </property>
  <property fmtid="{D5CDD505-2E9C-101B-9397-08002B2CF9AE}" pid="4" name="Creator">
    <vt:lpwstr>Adobe Illustrator 26.0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2023-03-02T06:00:00Z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1</vt:i4>
  </property>
  <property fmtid="{D5CDD505-2E9C-101B-9397-08002B2CF9AE}" pid="11" name="PresentationFormat">
    <vt:lpwstr>Произвольный</vt:lpwstr>
  </property>
  <property fmtid="{D5CDD505-2E9C-101B-9397-08002B2CF9AE}" pid="12" name="ScaleCrop">
    <vt:bool>false</vt:bool>
  </property>
  <property fmtid="{D5CDD505-2E9C-101B-9397-08002B2CF9AE}" pid="13" name="ShareDoc">
    <vt:bool>false</vt:bool>
  </property>
  <property fmtid="{D5CDD505-2E9C-101B-9397-08002B2CF9AE}" pid="14" name="Slides">
    <vt:i4>26</vt:i4>
  </property>
  <property fmtid="{D5CDD505-2E9C-101B-9397-08002B2CF9AE}" pid="15" name="ICV">
    <vt:lpwstr>A615B477E3144765BACBFC0018001B8D</vt:lpwstr>
  </property>
  <property fmtid="{D5CDD505-2E9C-101B-9397-08002B2CF9AE}" pid="16" name="KSOProductBuildVer">
    <vt:lpwstr>1049-11.2.0.11537</vt:lpwstr>
  </property>
</Properties>
</file>